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73" r:id="rId3"/>
    <p:sldId id="274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57" r:id="rId12"/>
    <p:sldId id="258" r:id="rId13"/>
    <p:sldId id="267" r:id="rId14"/>
    <p:sldId id="268" r:id="rId15"/>
    <p:sldId id="272" r:id="rId16"/>
    <p:sldId id="269" r:id="rId17"/>
    <p:sldId id="270" r:id="rId18"/>
    <p:sldId id="271" r:id="rId19"/>
    <p:sldId id="275" r:id="rId20"/>
    <p:sldId id="276" r:id="rId21"/>
    <p:sldId id="277" r:id="rId22"/>
  </p:sldIdLst>
  <p:sldSz cx="18288000" cy="10287000"/>
  <p:notesSz cx="6858000" cy="9144000"/>
  <p:embeddedFontLst>
    <p:embeddedFont>
      <p:font typeface="Cooper BT Bold" panose="020B0604020202020204" charset="0"/>
      <p:regular r:id="rId23"/>
    </p:embeddedFont>
    <p:embeddedFont>
      <p:font typeface="Cooper BT Light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392B"/>
    <a:srgbClr val="00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238839" y="1028700"/>
            <a:ext cx="8020461" cy="8229600"/>
            <a:chOff x="0" y="0"/>
            <a:chExt cx="13716000" cy="1407365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16000" cy="14073654"/>
            </a:xfrm>
            <a:custGeom>
              <a:avLst/>
              <a:gdLst/>
              <a:ahLst/>
              <a:cxnLst/>
              <a:rect l="l" t="t" r="r" b="b"/>
              <a:pathLst>
                <a:path w="13716000" h="14073654">
                  <a:moveTo>
                    <a:pt x="6857994" y="0"/>
                  </a:moveTo>
                  <a:lnTo>
                    <a:pt x="6858008" y="0"/>
                  </a:lnTo>
                  <a:cubicBezTo>
                    <a:pt x="10645573" y="1"/>
                    <a:pt x="13716000" y="3150493"/>
                    <a:pt x="13716000" y="7036821"/>
                  </a:cubicBezTo>
                  <a:lnTo>
                    <a:pt x="13716000" y="14073654"/>
                  </a:lnTo>
                  <a:lnTo>
                    <a:pt x="0" y="14073654"/>
                  </a:lnTo>
                  <a:lnTo>
                    <a:pt x="0" y="7036821"/>
                  </a:lnTo>
                  <a:cubicBezTo>
                    <a:pt x="0" y="3150492"/>
                    <a:pt x="3070428" y="0"/>
                    <a:pt x="6857994" y="0"/>
                  </a:cubicBezTo>
                  <a:close/>
                </a:path>
              </a:pathLst>
            </a:custGeom>
            <a:blipFill>
              <a:blip r:embed="rId4"/>
              <a:stretch>
                <a:fillRect t="-4627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TextBox 4"/>
          <p:cNvSpPr txBox="1"/>
          <p:nvPr/>
        </p:nvSpPr>
        <p:spPr>
          <a:xfrm>
            <a:off x="457200" y="1028700"/>
            <a:ext cx="13144500" cy="63478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6490"/>
              </a:lnSpc>
            </a:pPr>
            <a:r>
              <a:rPr lang="en-US" sz="15412" dirty="0">
                <a:solidFill>
                  <a:srgbClr val="FFFCEF"/>
                </a:solidFill>
                <a:latin typeface="Cooper BT Bold"/>
              </a:rPr>
              <a:t>Hotel Reservation analysis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499545"/>
            <a:ext cx="6938064" cy="775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199" u="none" strike="noStrike" dirty="0">
                <a:solidFill>
                  <a:srgbClr val="FFFCEF"/>
                </a:solidFill>
                <a:latin typeface="Cooper BT Light"/>
              </a:rPr>
              <a:t>By : Mariam Hossam </a:t>
            </a:r>
            <a:r>
              <a:rPr lang="en-US" sz="2199" u="none" strike="noStrike" dirty="0" err="1">
                <a:solidFill>
                  <a:srgbClr val="FFFCEF"/>
                </a:solidFill>
                <a:latin typeface="Cooper BT Light"/>
              </a:rPr>
              <a:t>Goda</a:t>
            </a:r>
            <a:endParaRPr lang="en-US" sz="2199" u="none" strike="noStrike" dirty="0">
              <a:solidFill>
                <a:srgbClr val="FFFCEF"/>
              </a:solidFill>
              <a:latin typeface="Cooper BT Light"/>
            </a:endParaRPr>
          </a:p>
          <a:p>
            <a:pPr marL="0" lvl="0" indent="0" algn="just">
              <a:lnSpc>
                <a:spcPts val="3079"/>
              </a:lnSpc>
              <a:spcBef>
                <a:spcPct val="0"/>
              </a:spcBef>
            </a:pPr>
            <a:r>
              <a:rPr lang="en-US" sz="2199" dirty="0">
                <a:solidFill>
                  <a:srgbClr val="FFFCEF"/>
                </a:solidFill>
                <a:latin typeface="Cooper BT Light"/>
              </a:rPr>
              <a:t>Batch number : MIP-DA-10 </a:t>
            </a:r>
          </a:p>
        </p:txBody>
      </p:sp>
      <p:sp>
        <p:nvSpPr>
          <p:cNvPr id="8" name="AutoShape 8"/>
          <p:cNvSpPr/>
          <p:nvPr/>
        </p:nvSpPr>
        <p:spPr>
          <a:xfrm>
            <a:off x="-415444" y="48610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85FC8A14-41C9-B778-1A09-5E5F89B5E9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28"/>
    </mc:Choice>
    <mc:Fallback>
      <p:transition spd="slow" advTm="8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1028700" y="1866900"/>
            <a:ext cx="137541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What is the highest and lowest lead time for reservations</a:t>
            </a:r>
          </a:p>
        </p:txBody>
      </p:sp>
      <p:sp>
        <p:nvSpPr>
          <p:cNvPr id="12" name="AutoShape 12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7772400" y="1073514"/>
            <a:ext cx="15278569" cy="8139971"/>
            <a:chOff x="153822" y="3451"/>
            <a:chExt cx="1623799" cy="1322989"/>
          </a:xfrm>
        </p:grpSpPr>
        <p:sp>
          <p:nvSpPr>
            <p:cNvPr id="15" name="Freeform 15"/>
            <p:cNvSpPr/>
            <p:nvPr/>
          </p:nvSpPr>
          <p:spPr>
            <a:xfrm>
              <a:off x="153822" y="3451"/>
              <a:ext cx="1623799" cy="1322989"/>
            </a:xfrm>
            <a:custGeom>
              <a:avLst/>
              <a:gdLst/>
              <a:ahLst/>
              <a:cxnLst/>
              <a:rect l="l" t="t" r="r" b="b"/>
              <a:pathLst>
                <a:path w="1623799" h="1322989">
                  <a:moveTo>
                    <a:pt x="0" y="0"/>
                  </a:moveTo>
                  <a:lnTo>
                    <a:pt x="1623799" y="0"/>
                  </a:lnTo>
                  <a:lnTo>
                    <a:pt x="1623799" y="1322989"/>
                  </a:lnTo>
                  <a:lnTo>
                    <a:pt x="0" y="1322989"/>
                  </a:lnTo>
                  <a:close/>
                </a:path>
              </a:pathLst>
            </a:custGeom>
            <a:blipFill>
              <a:blip r:embed="rId4">
                <a:alphaModFix amt="17000"/>
              </a:blip>
              <a:stretch>
                <a:fillRect l="-11144" r="-11144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AEB7ACB-EC18-92BD-A0B2-5D11DEE02A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37" t="-12920" r="17702" b="12920"/>
          <a:stretch/>
        </p:blipFill>
        <p:spPr>
          <a:xfrm>
            <a:off x="609600" y="2279130"/>
            <a:ext cx="10287000" cy="6140970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102A0A07-AD9C-D818-6ECB-0DA8339B27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0"/>
    </mc:Choice>
    <mc:Fallback>
      <p:transition spd="slow" advTm="3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85800" y="2138551"/>
            <a:ext cx="136779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What is the most common market segment type for reservations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64054C-04E3-4B71-76FE-5315B210C1E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837"/>
          <a:stretch/>
        </p:blipFill>
        <p:spPr>
          <a:xfrm>
            <a:off x="533400" y="3543300"/>
            <a:ext cx="15087600" cy="4850352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47F3C54C-F446-53B2-6C97-3C3A1F14A9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2"/>
    </mc:Choice>
    <mc:Fallback>
      <p:transition spd="slow" advTm="3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6635115"/>
            <a:ext cx="18288000" cy="5246370"/>
            <a:chOff x="0" y="0"/>
            <a:chExt cx="283329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33290" cy="812800"/>
            </a:xfrm>
            <a:custGeom>
              <a:avLst/>
              <a:gdLst/>
              <a:ahLst/>
              <a:cxnLst/>
              <a:rect l="l" t="t" r="r" b="b"/>
              <a:pathLst>
                <a:path w="2833290" h="812800">
                  <a:moveTo>
                    <a:pt x="42333" y="0"/>
                  </a:moveTo>
                  <a:lnTo>
                    <a:pt x="2790957" y="0"/>
                  </a:lnTo>
                  <a:cubicBezTo>
                    <a:pt x="2814337" y="0"/>
                    <a:pt x="2833290" y="18953"/>
                    <a:pt x="2833290" y="42333"/>
                  </a:cubicBezTo>
                  <a:lnTo>
                    <a:pt x="2833290" y="770467"/>
                  </a:lnTo>
                  <a:cubicBezTo>
                    <a:pt x="2833290" y="781694"/>
                    <a:pt x="2828830" y="792462"/>
                    <a:pt x="2820891" y="800401"/>
                  </a:cubicBezTo>
                  <a:cubicBezTo>
                    <a:pt x="2812952" y="808340"/>
                    <a:pt x="2802184" y="812800"/>
                    <a:pt x="2790957" y="812800"/>
                  </a:cubicBezTo>
                  <a:lnTo>
                    <a:pt x="42333" y="812800"/>
                  </a:lnTo>
                  <a:cubicBezTo>
                    <a:pt x="31106" y="812800"/>
                    <a:pt x="20338" y="808340"/>
                    <a:pt x="12399" y="800401"/>
                  </a:cubicBezTo>
                  <a:cubicBezTo>
                    <a:pt x="4460" y="792462"/>
                    <a:pt x="0" y="781694"/>
                    <a:pt x="0" y="770467"/>
                  </a:cubicBezTo>
                  <a:lnTo>
                    <a:pt x="0" y="42333"/>
                  </a:lnTo>
                  <a:cubicBezTo>
                    <a:pt x="0" y="31106"/>
                    <a:pt x="4460" y="20338"/>
                    <a:pt x="12399" y="12399"/>
                  </a:cubicBezTo>
                  <a:cubicBezTo>
                    <a:pt x="20338" y="4460"/>
                    <a:pt x="31106" y="0"/>
                    <a:pt x="42333" y="0"/>
                  </a:cubicBezTo>
                  <a:close/>
                </a:path>
              </a:pathLst>
            </a:custGeom>
            <a:blipFill>
              <a:blip r:embed="rId4"/>
              <a:stretch>
                <a:fillRect t="-63472" b="-2040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" name="AutoShape 11"/>
          <p:cNvSpPr/>
          <p:nvPr/>
        </p:nvSpPr>
        <p:spPr>
          <a:xfrm>
            <a:off x="-510282" y="586614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29C05B-B5F3-B9BA-CCD3-6470ADD56021}"/>
              </a:ext>
            </a:extLst>
          </p:cNvPr>
          <p:cNvSpPr txBox="1"/>
          <p:nvPr/>
        </p:nvSpPr>
        <p:spPr>
          <a:xfrm>
            <a:off x="1409700" y="1546090"/>
            <a:ext cx="14554200" cy="541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How many reservations have a booking status of "Confirmed"?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E6FF061-62BF-3B88-242F-56A23C5D0E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9624" t="-1737" r="19624" b="1737"/>
          <a:stretch/>
        </p:blipFill>
        <p:spPr>
          <a:xfrm>
            <a:off x="-3733800" y="2843103"/>
            <a:ext cx="20471124" cy="5246369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5CA86DD4-558A-831E-7750-38636A9D5D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7"/>
    </mc:Choice>
    <mc:Fallback>
      <p:transition spd="slow" advTm="2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880994"/>
            <a:ext cx="14211300" cy="8610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What is the total number of adults and children across all reservations</a:t>
            </a: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FFFCEF"/>
              </a:solidFill>
              <a:latin typeface="Cooper BT Ligh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2EC5B38-3690-1526-8961-D4B83FF86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305300"/>
            <a:ext cx="16477327" cy="2876550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B2D2253F-1A0E-2D73-D9F5-D17F3A1FB42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9739150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0"/>
    </mc:Choice>
    <mc:Fallback>
      <p:transition spd="slow" advTm="2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68377" y="2283744"/>
            <a:ext cx="139827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 What is the average number of weekend nights for reservations involving children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B1B318-1E47-B598-EFEE-C23CA16BE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695700"/>
            <a:ext cx="15277116" cy="3581400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59E67D76-B8F5-AA78-DBEF-6099BBBF0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00089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01"/>
    </mc:Choice>
    <mc:Fallback>
      <p:transition spd="slow" advTm="23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880994"/>
            <a:ext cx="7773286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How many reservations were made in each month of the year?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39746-849A-891B-C1BC-91A9EEF8AE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2" t="-293" r="29671" b="293"/>
          <a:stretch/>
        </p:blipFill>
        <p:spPr>
          <a:xfrm>
            <a:off x="9486016" y="1114425"/>
            <a:ext cx="7529986" cy="8058150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451AF104-D1CA-7517-100E-C6EA24A833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58050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0"/>
    </mc:Choice>
    <mc:Fallback>
      <p:transition spd="slow" advTm="2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533400" y="2469509"/>
            <a:ext cx="1798320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</a:t>
            </a:r>
            <a:r>
              <a:rPr lang="en-US" sz="3200" dirty="0">
                <a:solidFill>
                  <a:srgbClr val="FFFCEF"/>
                </a:solidFill>
                <a:latin typeface="Cooper BT Light"/>
              </a:rPr>
              <a:t>What is the average number of nights (both weekend and weekday) spent by guests for each room </a:t>
            </a:r>
          </a:p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19578-3C28-4E96-8481-164268DA1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4609907"/>
            <a:ext cx="10506075" cy="4676775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F6B6CF93-6C32-AF3B-F321-28E37B426F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25046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33"/>
    </mc:Choice>
    <mc:Fallback>
      <p:transition spd="slow" advTm="22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914400" y="1485900"/>
            <a:ext cx="15300640" cy="8976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For reservations involving children, what is the most common room type, and what is the average price for that room type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36505C-21A6-EFD7-9B85-A06CCBBBF9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892"/>
          <a:stretch/>
        </p:blipFill>
        <p:spPr>
          <a:xfrm>
            <a:off x="4953000" y="2818805"/>
            <a:ext cx="9525000" cy="6448425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AFEB0703-0BD0-3228-ECD0-49EA7223CF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34933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6"/>
    </mc:Choice>
    <mc:Fallback>
      <p:transition spd="slow" advTm="23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028700" y="2880994"/>
            <a:ext cx="148971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 Find the market segment type that generates the highest average price per room.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70AF9-A1D2-24FB-1C70-A291611E60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237"/>
          <a:stretch/>
        </p:blipFill>
        <p:spPr>
          <a:xfrm>
            <a:off x="921285" y="3924300"/>
            <a:ext cx="12489916" cy="4184413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57684D72-FB44-8CEB-22A7-73D1AF9BC6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8687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4"/>
    </mc:Choice>
    <mc:Fallback>
      <p:transition spd="slow" advTm="1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257300"/>
            <a:ext cx="124587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8"/>
              </a:lnSpc>
            </a:pPr>
            <a:r>
              <a:rPr lang="en-US" sz="9200" dirty="0">
                <a:solidFill>
                  <a:srgbClr val="FFFCEF"/>
                </a:solidFill>
                <a:latin typeface="Cooper BT Bold"/>
              </a:rPr>
              <a:t>Recommendations: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51184" y="2495550"/>
            <a:ext cx="13426816" cy="840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Increase Marketing Efforts During Peak Booking Periods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Offer Special Packages for Popular Room Types and Meal Plans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Implement Strategies to Reduce Cancellations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Focus on Attracting Corporate Bookings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Offers during week to increase reservation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Discount for long period reservation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Take a feedback of canceled reservations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Increase booking price in the season</a:t>
            </a:r>
          </a:p>
          <a:p>
            <a:pPr marL="342900" indent="-342900" algn="just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 special offers on online market segment</a:t>
            </a:r>
          </a:p>
          <a:p>
            <a:pPr marL="342900" indent="-342900" algn="just">
              <a:lnSpc>
                <a:spcPts val="3499"/>
              </a:lnSpc>
              <a:buFont typeface="Courier New" panose="02070309020205020404" pitchFamily="49" charset="0"/>
              <a:buChar char="o"/>
            </a:pPr>
            <a:endParaRPr lang="en-US" sz="2499" dirty="0">
              <a:solidFill>
                <a:srgbClr val="FFFCEF"/>
              </a:solidFill>
              <a:latin typeface="Cooper BT Light"/>
            </a:endParaRP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FFFCEF"/>
              </a:solidFill>
              <a:latin typeface="Cooper BT Light"/>
            </a:endParaRP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FFFCEF"/>
              </a:solidFill>
              <a:latin typeface="Cooper BT Light"/>
            </a:endParaRPr>
          </a:p>
          <a:p>
            <a:pPr algn="just">
              <a:lnSpc>
                <a:spcPts val="3499"/>
              </a:lnSpc>
            </a:pPr>
            <a:endParaRPr lang="en-US" sz="2499" dirty="0">
              <a:solidFill>
                <a:srgbClr val="FFFCEF"/>
              </a:solidFill>
              <a:latin typeface="Cooper BT Light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F2D1BBEE-979D-33A5-ADF4-E441AA4049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30344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60"/>
    </mc:Choice>
    <mc:Fallback>
      <p:transition spd="slow" advTm="2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5866590" y="1426184"/>
            <a:ext cx="655481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8"/>
              </a:lnSpc>
            </a:pPr>
            <a:r>
              <a:rPr lang="en-US" sz="9200" dirty="0">
                <a:solidFill>
                  <a:srgbClr val="FFFCEF"/>
                </a:solidFill>
                <a:latin typeface="Cooper BT Bold"/>
              </a:rPr>
              <a:t>Overview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43000" y="3009900"/>
            <a:ext cx="15647857" cy="45068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FFFCEF"/>
                </a:solidFill>
                <a:latin typeface="Cooper BT Light"/>
              </a:rPr>
              <a:t>The hotel industry relies on data to make informed decisions and provide a better guest experience. In this internship, you will work with a hotel reservation dataset to gain insights into guest preferences, booking trends, and other key factors that impact the hotel's operations.</a:t>
            </a:r>
          </a:p>
        </p:txBody>
      </p:sp>
      <p:sp>
        <p:nvSpPr>
          <p:cNvPr id="8" name="AutoShape 8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EE505942-ECA1-77EA-0207-0CB59416A7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92779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59"/>
    </mc:Choice>
    <mc:Fallback>
      <p:transition spd="slow" advTm="6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876800" y="1208167"/>
            <a:ext cx="655481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8"/>
              </a:lnSpc>
            </a:pPr>
            <a:r>
              <a:rPr lang="en-US" sz="9200" dirty="0">
                <a:solidFill>
                  <a:srgbClr val="FFFCEF"/>
                </a:solidFill>
                <a:latin typeface="Cooper BT Bold"/>
              </a:rPr>
              <a:t>Conclusion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" y="2781300"/>
            <a:ext cx="15695582" cy="54301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FFFCEF"/>
                </a:solidFill>
                <a:latin typeface="Cooper BT Light"/>
              </a:rPr>
              <a:t>The analysis shows that certain meal plans and room types are very </a:t>
            </a:r>
          </a:p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FFFCEF"/>
                </a:solidFill>
                <a:latin typeface="Cooper BT Light"/>
              </a:rPr>
              <a:t>popular, with weekends seeing a surge in bookings. Families prefer </a:t>
            </a:r>
          </a:p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FFFCEF"/>
                </a:solidFill>
                <a:latin typeface="Cooper BT Light"/>
              </a:rPr>
              <a:t>specific room types and prices, while a key market segment books the </a:t>
            </a:r>
          </a:p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FFFCEF"/>
                </a:solidFill>
                <a:latin typeface="Cooper BT Light"/>
              </a:rPr>
              <a:t>highest rates. By using these insights, the hotel can enhance its </a:t>
            </a:r>
          </a:p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FFFCEF"/>
                </a:solidFill>
                <a:latin typeface="Cooper BT Light"/>
              </a:rPr>
              <a:t>offerings, target marketing efforts, and improve guest experiences, </a:t>
            </a:r>
          </a:p>
          <a:p>
            <a:pPr algn="just">
              <a:lnSpc>
                <a:spcPct val="150000"/>
              </a:lnSpc>
            </a:pPr>
            <a:r>
              <a:rPr lang="en-US" sz="4000" dirty="0">
                <a:solidFill>
                  <a:srgbClr val="FFFCEF"/>
                </a:solidFill>
                <a:latin typeface="Cooper BT Light"/>
              </a:rPr>
              <a:t>leading to increased bookings and higher revenue</a:t>
            </a:r>
          </a:p>
        </p:txBody>
      </p:sp>
      <p:sp>
        <p:nvSpPr>
          <p:cNvPr id="8" name="AutoShape 8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B893032B-A3C5-C2EC-9B72-86B7E5E708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843907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4"/>
    </mc:Choice>
    <mc:Fallback>
      <p:transition spd="slow" advTm="19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4724400" y="4381500"/>
            <a:ext cx="6554819" cy="11028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648"/>
              </a:lnSpc>
            </a:pPr>
            <a:r>
              <a:rPr lang="en-US" sz="9200" dirty="0">
                <a:solidFill>
                  <a:srgbClr val="FFFCEF"/>
                </a:solidFill>
                <a:latin typeface="Cooper BT Bold"/>
              </a:rPr>
              <a:t>Thank you</a:t>
            </a:r>
          </a:p>
        </p:txBody>
      </p:sp>
      <p:sp>
        <p:nvSpPr>
          <p:cNvPr id="8" name="AutoShape 8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B32CAAA8-6D16-ECB2-FB1B-5106610942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51622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7"/>
    </mc:Choice>
    <mc:Fallback>
      <p:transition spd="slow" advTm="2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257300"/>
            <a:ext cx="11772900" cy="11028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8648"/>
              </a:lnSpc>
            </a:pPr>
            <a:r>
              <a:rPr lang="en-US" sz="9200" dirty="0">
                <a:solidFill>
                  <a:srgbClr val="FFFCEF"/>
                </a:solidFill>
                <a:latin typeface="Cooper BT Bold"/>
              </a:rPr>
              <a:t>Dataset Details 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57003" y="2705100"/>
            <a:ext cx="12039600" cy="57981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The dataset includes the following columns: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Booking_ID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Unique identifier for each reservation.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no_of_adults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Number of adults in the reservation.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no_of_children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Number of children in the reservation.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no_of_weekend_nights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Weekend nights in the reservation.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no_of_week_nights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Weekday nights in the reservation.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type_of_meal_plan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Chosen meal plan.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room_type_reserved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Reserved room type.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lead_time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Days between booking and arrival.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arrival_date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Date of arrival.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market_segment_type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Market segment of the reservation.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avg_price_per_room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Average price per room.</a:t>
            </a:r>
          </a:p>
          <a:p>
            <a:pPr algn="just">
              <a:lnSpc>
                <a:spcPts val="3499"/>
              </a:lnSpc>
            </a:pPr>
            <a:r>
              <a:rPr lang="en-US" sz="2499" dirty="0">
                <a:solidFill>
                  <a:srgbClr val="FFFCEF"/>
                </a:solidFill>
                <a:latin typeface="Cooper BT Light"/>
              </a:rPr>
              <a:t> ● </a:t>
            </a:r>
            <a:r>
              <a:rPr lang="en-US" sz="2499" dirty="0" err="1">
                <a:solidFill>
                  <a:srgbClr val="FFFCEF"/>
                </a:solidFill>
                <a:latin typeface="Cooper BT Light"/>
              </a:rPr>
              <a:t>booking_status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: Booking status</a:t>
            </a:r>
          </a:p>
        </p:txBody>
      </p:sp>
      <p:sp>
        <p:nvSpPr>
          <p:cNvPr id="8" name="AutoShape 8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B0E461CA-9384-825B-8698-C00FAF9591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063377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2"/>
    </mc:Choice>
    <mc:Fallback>
      <p:transition spd="slow" advTm="42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95400" y="983828"/>
            <a:ext cx="134874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What is the total number of reservations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 </a:t>
            </a:r>
            <a:r>
              <a:rPr lang="en-US" sz="3200" dirty="0">
                <a:solidFill>
                  <a:srgbClr val="FFFCEF"/>
                </a:solidFill>
                <a:latin typeface="Cooper BT Light"/>
              </a:rPr>
              <a:t>in the dataset? </a:t>
            </a:r>
          </a:p>
        </p:txBody>
      </p:sp>
      <p:sp>
        <p:nvSpPr>
          <p:cNvPr id="8" name="AutoShape 8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AutoShape 9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714705-A132-414D-1A01-02F840B4F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855684"/>
            <a:ext cx="11820525" cy="5648325"/>
          </a:xfrm>
          <a:prstGeom prst="rect">
            <a:avLst/>
          </a:prstGeom>
        </p:spPr>
      </p:pic>
      <p:pic>
        <p:nvPicPr>
          <p:cNvPr id="4" name="Video 3">
            <a:hlinkClick r:id="" action="ppaction://media"/>
            <a:extLst>
              <a:ext uri="{FF2B5EF4-FFF2-40B4-BE49-F238E27FC236}">
                <a16:creationId xmlns:a16="http://schemas.microsoft.com/office/drawing/2014/main" id="{F17E5E8C-A483-5654-321D-4F37D1D495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4"/>
    </mc:Choice>
    <mc:Fallback>
      <p:transition spd="slow" advTm="3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629060" y="1790700"/>
            <a:ext cx="13001339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Which meal plan is the most popular among guests</a:t>
            </a:r>
            <a:r>
              <a:rPr lang="en-US" sz="2499" dirty="0">
                <a:solidFill>
                  <a:srgbClr val="FFFCEF"/>
                </a:solidFill>
                <a:latin typeface="Cooper BT Light"/>
              </a:rPr>
              <a:t>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F21043-29E0-FC72-727D-F44994429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964" y="2828925"/>
            <a:ext cx="11553825" cy="4629150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D88C5817-85D1-11F7-D789-FBCCEA22AA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14"/>
    </mc:Choice>
    <mc:Fallback>
      <p:transition spd="slow" advTm="4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62000" y="1638300"/>
            <a:ext cx="157734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What is the average price per room for reservations involving children?.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9329415-D61D-3FE1-6919-AC246DE0D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3164628"/>
            <a:ext cx="11677650" cy="4895850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C1B0CA01-C6FB-00D3-86A3-4078C9A531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5"/>
    </mc:Choice>
    <mc:Fallback>
      <p:transition spd="slow" advTm="38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AutoShape 13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AutoShape 14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95AE7-8A72-2B4A-70AA-45465D48C30A}"/>
              </a:ext>
            </a:extLst>
          </p:cNvPr>
          <p:cNvSpPr txBox="1"/>
          <p:nvPr/>
        </p:nvSpPr>
        <p:spPr>
          <a:xfrm>
            <a:off x="685800" y="1981200"/>
            <a:ext cx="15087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99" dirty="0">
                <a:solidFill>
                  <a:srgbClr val="FFFCEF"/>
                </a:solidFill>
                <a:latin typeface="Cooper BT Light"/>
              </a:rPr>
              <a:t>.</a:t>
            </a:r>
            <a:r>
              <a:rPr lang="en-US" sz="3200" dirty="0">
                <a:solidFill>
                  <a:srgbClr val="FFFCEF"/>
                </a:solidFill>
                <a:latin typeface="Cooper BT Light"/>
              </a:rPr>
              <a:t> How many reservations were made for the year 20XX (replace XX with the desired year)?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B04B46-5B07-DBBD-1CB5-60178A2C70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93" y="3447375"/>
            <a:ext cx="10810875" cy="4381500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8EBC101C-9040-B811-C5B2-8E3B80636F9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80"/>
    </mc:Choice>
    <mc:Fallback>
      <p:transition spd="slow" advTm="4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990600" y="1790700"/>
            <a:ext cx="7704005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 What is the most commonly booked room type? </a:t>
            </a:r>
          </a:p>
        </p:txBody>
      </p:sp>
      <p:sp>
        <p:nvSpPr>
          <p:cNvPr id="22" name="AutoShape 22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3" name="AutoShape 23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FABD62-7630-25D1-DCC5-F91C2BCB06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6090"/>
          <a:stretch/>
        </p:blipFill>
        <p:spPr>
          <a:xfrm>
            <a:off x="381001" y="3303667"/>
            <a:ext cx="12496800" cy="3679666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1300CAEB-5C8A-164C-7493-2B2D94A883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6"/>
    </mc:Choice>
    <mc:Fallback>
      <p:transition spd="slow" advTm="4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9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6"/>
          <p:cNvGrpSpPr/>
          <p:nvPr/>
        </p:nvGrpSpPr>
        <p:grpSpPr>
          <a:xfrm>
            <a:off x="18738" y="266700"/>
            <a:ext cx="17830800" cy="9239250"/>
            <a:chOff x="-49619" y="193217"/>
            <a:chExt cx="1340364" cy="531242"/>
          </a:xfrm>
        </p:grpSpPr>
        <p:sp>
          <p:nvSpPr>
            <p:cNvPr id="7" name="Freeform 7"/>
            <p:cNvSpPr/>
            <p:nvPr/>
          </p:nvSpPr>
          <p:spPr>
            <a:xfrm>
              <a:off x="-49619" y="193217"/>
              <a:ext cx="1340364" cy="531242"/>
            </a:xfrm>
            <a:custGeom>
              <a:avLst/>
              <a:gdLst/>
              <a:ahLst/>
              <a:cxnLst/>
              <a:rect l="l" t="t" r="r" b="b"/>
              <a:pathLst>
                <a:path w="1340364" h="531242">
                  <a:moveTo>
                    <a:pt x="0" y="0"/>
                  </a:moveTo>
                  <a:lnTo>
                    <a:pt x="1340364" y="0"/>
                  </a:lnTo>
                  <a:lnTo>
                    <a:pt x="1340364" y="531242"/>
                  </a:lnTo>
                  <a:lnTo>
                    <a:pt x="0" y="531242"/>
                  </a:lnTo>
                  <a:close/>
                </a:path>
              </a:pathLst>
            </a:custGeom>
            <a:blipFill>
              <a:blip r:embed="rId4">
                <a:alphaModFix amt="23000"/>
              </a:blip>
              <a:stretch>
                <a:fillRect t="-34050" b="-3405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8" name="AutoShape 18"/>
          <p:cNvSpPr/>
          <p:nvPr/>
        </p:nvSpPr>
        <p:spPr>
          <a:xfrm>
            <a:off x="-450219" y="505151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AutoShape 19"/>
          <p:cNvSpPr/>
          <p:nvPr/>
        </p:nvSpPr>
        <p:spPr>
          <a:xfrm>
            <a:off x="-570345" y="9762799"/>
            <a:ext cx="19308565" cy="1905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685800" y="2324100"/>
            <a:ext cx="134493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3200" dirty="0">
                <a:solidFill>
                  <a:srgbClr val="FFFCEF"/>
                </a:solidFill>
                <a:latin typeface="Cooper BT Light"/>
              </a:rPr>
              <a:t>How many reservations fall on a weekend (</a:t>
            </a:r>
            <a:r>
              <a:rPr lang="en-US" sz="3200" dirty="0" err="1">
                <a:solidFill>
                  <a:srgbClr val="FFFCEF"/>
                </a:solidFill>
                <a:latin typeface="Cooper BT Light"/>
              </a:rPr>
              <a:t>no_of_weekend_nights</a:t>
            </a:r>
            <a:r>
              <a:rPr lang="en-US" sz="3200" dirty="0">
                <a:solidFill>
                  <a:srgbClr val="FFFCEF"/>
                </a:solidFill>
                <a:latin typeface="Cooper BT Light"/>
              </a:rPr>
              <a:t> &gt; 0)? 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90E2B19-D14C-7ED7-C833-F9E1EF5BC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3923791"/>
            <a:ext cx="13449300" cy="3893218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00BB211B-39E8-544D-468B-3493B26252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5078456" y="7077456"/>
            <a:ext cx="3086100" cy="308610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1"/>
    </mc:Choice>
    <mc:Fallback>
      <p:transition spd="slow" advTm="5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</TotalTime>
  <Words>568</Words>
  <Application>Microsoft Office PowerPoint</Application>
  <PresentationFormat>Custom</PresentationFormat>
  <Paragraphs>55</Paragraphs>
  <Slides>21</Slides>
  <Notes>0</Notes>
  <HiddenSlides>0</HiddenSlides>
  <MMClips>21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Courier New</vt:lpstr>
      <vt:lpstr>Cooper BT Light</vt:lpstr>
      <vt:lpstr>Calibri</vt:lpstr>
      <vt:lpstr>Arial</vt:lpstr>
      <vt:lpstr>Cooper BT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mariem192576@fci.bu.edu.eg</cp:lastModifiedBy>
  <cp:revision>19</cp:revision>
  <dcterms:created xsi:type="dcterms:W3CDTF">2006-08-16T00:00:00Z</dcterms:created>
  <dcterms:modified xsi:type="dcterms:W3CDTF">2024-06-23T00:39:27Z</dcterms:modified>
  <dc:identifier>DAGIyN_3TvY</dc:identifier>
</cp:coreProperties>
</file>